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6" r:id="rId1"/>
    <p:sldMasterId id="2147483708" r:id="rId2"/>
    <p:sldMasterId id="2147483680" r:id="rId3"/>
    <p:sldMasterId id="2147483694" r:id="rId4"/>
  </p:sldMasterIdLst>
  <p:notesMasterIdLst>
    <p:notesMasterId r:id="rId15"/>
  </p:notesMasterIdLst>
  <p:handoutMasterIdLst>
    <p:handoutMasterId r:id="rId16"/>
  </p:handoutMasterIdLst>
  <p:sldIdLst>
    <p:sldId id="282" r:id="rId5"/>
    <p:sldId id="291" r:id="rId6"/>
    <p:sldId id="257" r:id="rId7"/>
    <p:sldId id="290" r:id="rId8"/>
    <p:sldId id="285" r:id="rId9"/>
    <p:sldId id="286" r:id="rId10"/>
    <p:sldId id="287" r:id="rId11"/>
    <p:sldId id="292" r:id="rId12"/>
    <p:sldId id="294" r:id="rId13"/>
    <p:sldId id="293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82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58">
          <p15:clr>
            <a:srgbClr val="A4A3A4"/>
          </p15:clr>
        </p15:guide>
        <p15:guide id="5" orient="horz" pos="127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orient="horz" pos="4111">
          <p15:clr>
            <a:srgbClr val="A4A3A4"/>
          </p15:clr>
        </p15:guide>
        <p15:guide id="8" pos="2886">
          <p15:clr>
            <a:srgbClr val="A4A3A4"/>
          </p15:clr>
        </p15:guide>
        <p15:guide id="9" pos="286">
          <p15:clr>
            <a:srgbClr val="A4A3A4"/>
          </p15:clr>
        </p15:guide>
        <p15:guide id="10" pos="5473">
          <p15:clr>
            <a:srgbClr val="A4A3A4"/>
          </p15:clr>
        </p15:guide>
        <p15:guide id="11" pos="2937">
          <p15:clr>
            <a:srgbClr val="A4A3A4"/>
          </p15:clr>
        </p15:guide>
        <p15:guide id="12" pos="2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4040"/>
    <a:srgbClr val="FFD200"/>
    <a:srgbClr val="FFE600"/>
    <a:srgbClr val="000000"/>
    <a:srgbClr val="FF00FF"/>
    <a:srgbClr val="FF0090"/>
    <a:srgbClr val="FF00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398" autoAdjust="0"/>
  </p:normalViewPr>
  <p:slideViewPr>
    <p:cSldViewPr snapToGrid="0" snapToObjects="1" showGuides="1">
      <p:cViewPr varScale="1">
        <p:scale>
          <a:sx n="45" d="100"/>
          <a:sy n="45" d="100"/>
        </p:scale>
        <p:origin x="1224" y="48"/>
      </p:cViewPr>
      <p:guideLst>
        <p:guide orient="horz" pos="2160"/>
        <p:guide orient="horz" pos="682"/>
        <p:guide orient="horz" pos="903"/>
        <p:guide orient="horz" pos="3858"/>
        <p:guide orient="horz" pos="127"/>
        <p:guide orient="horz" pos="4319"/>
        <p:guide orient="horz" pos="4111"/>
        <p:guide pos="2886"/>
        <p:guide pos="286"/>
        <p:guide pos="5473"/>
        <p:guide pos="2937"/>
        <p:guide pos="2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>
        <p:scale>
          <a:sx n="200" d="100"/>
          <a:sy n="200" d="100"/>
        </p:scale>
        <p:origin x="612" y="274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5A85089-C692-4DEA-AC49-04CF34D4FE14}" type="datetimeFigureOut">
              <a:rPr lang="en-GB" smtClean="0">
                <a:latin typeface="Arial" pitchFamily="34" charset="0"/>
              </a:rPr>
              <a:pPr/>
              <a:t>05/10/2016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8045EBA9-A28D-4849-BFEA-AA04F6A21B63}" type="datetimeFigureOut">
              <a:rPr lang="en-GB" smtClean="0"/>
              <a:pPr/>
              <a:t>05/10/2016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w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w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4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3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0.emf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9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0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4128"/>
            <a:ext cx="8229600" cy="164306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  <a:prstGeom prst="rect">
            <a:avLst/>
          </a:prstGeo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158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3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01184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01184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8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01184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01184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9463"/>
            <a:ext cx="6753225" cy="34004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86968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86968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 with beam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-6532" y="2405084"/>
            <a:ext cx="9150532" cy="3349170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12" y="777600"/>
            <a:ext cx="5524328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12" y="1753200"/>
            <a:ext cx="5524328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 descr="EY_Logo2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67712" y="5754254"/>
            <a:ext cx="989153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78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748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33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553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642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with beam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-6532" y="2405084"/>
            <a:ext cx="9150532" cy="3349170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12" y="777600"/>
            <a:ext cx="5524328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12" y="1753200"/>
            <a:ext cx="5524328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 descr="EY_Logo2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67712" y="5754254"/>
            <a:ext cx="989153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780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4128"/>
            <a:ext cx="8229600" cy="164306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6250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8329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33272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 January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1261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  <a:prstGeom prst="rect">
            <a:avLst/>
          </a:prstGeo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93976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0372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sp>
        <p:nvSpPr>
          <p:cNvPr id="7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3776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3776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7240"/>
            <a:ext cx="6753225" cy="3400425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8191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FFFFFF"/>
                </a:solidFill>
              </a:defRPr>
            </a:lvl2pPr>
            <a:lvl3pPr marL="0" indent="0" algn="l">
              <a:buNone/>
              <a:defRPr sz="1600">
                <a:solidFill>
                  <a:srgbClr val="FFFFFF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88191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 with beam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762" y="2405185"/>
            <a:ext cx="9144762" cy="3345197"/>
            <a:chOff x="-762" y="2405185"/>
            <a:chExt cx="9144762" cy="3345197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2273498" y="2405185"/>
              <a:ext cx="6870502" cy="2495124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black">
            <a:xfrm>
              <a:off x="-762" y="4411632"/>
              <a:ext cx="2283067" cy="133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12" y="777600"/>
            <a:ext cx="5524328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12" y="1753200"/>
            <a:ext cx="5524328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12" y="5751576"/>
            <a:ext cx="989153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780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698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3977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1518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3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01184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01184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9463"/>
            <a:ext cx="6753225" cy="3400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86968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86968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4540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 with beam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762" y="2405185"/>
            <a:ext cx="9144762" cy="3345197"/>
            <a:chOff x="-762" y="2405185"/>
            <a:chExt cx="9144762" cy="3345197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2273498" y="2405185"/>
              <a:ext cx="6870502" cy="2495124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black">
            <a:xfrm>
              <a:off x="-762" y="4411632"/>
              <a:ext cx="2283067" cy="133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12" y="777600"/>
            <a:ext cx="5524328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12" y="1753200"/>
            <a:ext cx="5524328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12" y="5751576"/>
            <a:ext cx="989153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780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0963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00" y="2121114"/>
            <a:ext cx="4042800" cy="40034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0" y="2121114"/>
            <a:ext cx="4042800" cy="40034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0000" y="1426464"/>
            <a:ext cx="4042800" cy="640800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000" y="1426464"/>
            <a:ext cx="4042800" cy="640800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81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6.wmf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21" Type="http://schemas.openxmlformats.org/officeDocument/2006/relationships/image" Target="../media/image11.wmf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21" Type="http://schemas.openxmlformats.org/officeDocument/2006/relationships/image" Target="../media/image18.wmf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6184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649618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217792" y="6496184"/>
            <a:ext cx="1188720" cy="20116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 January 2014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399919" cy="408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76" r:id="rId2"/>
    <p:sldLayoutId id="2147483784" r:id="rId3"/>
    <p:sldLayoutId id="2147483668" r:id="rId4"/>
    <p:sldLayoutId id="2147483748" r:id="rId5"/>
    <p:sldLayoutId id="2147483749" r:id="rId6"/>
    <p:sldLayoutId id="2147483669" r:id="rId7"/>
    <p:sldLayoutId id="2147483780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726" r:id="rId14"/>
    <p:sldLayoutId id="2147483677" r:id="rId15"/>
    <p:sldLayoutId id="2147483678" r:id="rId16"/>
    <p:sldLayoutId id="2147483679" r:id="rId17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Arial" pitchFamily="34" charset="0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2240"/>
            <a:ext cx="3434400" cy="20116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6492240"/>
            <a:ext cx="720000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492240"/>
            <a:ext cx="1188720" cy="201168"/>
          </a:xfrm>
          <a:prstGeom prst="rect">
            <a:avLst/>
          </a:prstGeom>
        </p:spPr>
        <p:txBody>
          <a:bodyPr vert="horz" wrap="square"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 January 2014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9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77" r:id="rId2"/>
    <p:sldLayoutId id="2147483763" r:id="rId3"/>
    <p:sldLayoutId id="2147483765" r:id="rId4"/>
    <p:sldLayoutId id="2147483785" r:id="rId5"/>
    <p:sldLayoutId id="2147483710" r:id="rId6"/>
    <p:sldLayoutId id="2147483750" r:id="rId7"/>
    <p:sldLayoutId id="2147483751" r:id="rId8"/>
    <p:sldLayoutId id="2147483711" r:id="rId9"/>
    <p:sldLayoutId id="2147483783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27" r:id="rId16"/>
    <p:sldLayoutId id="2147483719" r:id="rId17"/>
    <p:sldLayoutId id="2147483720" r:id="rId18"/>
    <p:sldLayoutId id="2147483721" r:id="rId19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6501764"/>
            <a:ext cx="720000" cy="201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501764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501764"/>
            <a:ext cx="1188720" cy="20116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 January 2014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78" r:id="rId2"/>
    <p:sldLayoutId id="2147483768" r:id="rId3"/>
    <p:sldLayoutId id="2147483770" r:id="rId4"/>
    <p:sldLayoutId id="2147483786" r:id="rId5"/>
    <p:sldLayoutId id="2147483682" r:id="rId6"/>
    <p:sldLayoutId id="2147483752" r:id="rId7"/>
    <p:sldLayoutId id="2147483753" r:id="rId8"/>
    <p:sldLayoutId id="2147483683" r:id="rId9"/>
    <p:sldLayoutId id="2147483782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728" r:id="rId16"/>
    <p:sldLayoutId id="2147483691" r:id="rId17"/>
    <p:sldLayoutId id="2147483692" r:id="rId18"/>
    <p:sldLayoutId id="2147483693" r:id="rId19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2240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6492240"/>
            <a:ext cx="720000" cy="201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492240"/>
            <a:ext cx="1188720" cy="20116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 January 2014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79" r:id="rId2"/>
    <p:sldLayoutId id="2147483773" r:id="rId3"/>
    <p:sldLayoutId id="2147483775" r:id="rId4"/>
    <p:sldLayoutId id="2147483787" r:id="rId5"/>
    <p:sldLayoutId id="2147483696" r:id="rId6"/>
    <p:sldLayoutId id="2147483754" r:id="rId7"/>
    <p:sldLayoutId id="2147483755" r:id="rId8"/>
    <p:sldLayoutId id="2147483697" r:id="rId9"/>
    <p:sldLayoutId id="2147483781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29" r:id="rId16"/>
    <p:sldLayoutId id="2147483705" r:id="rId17"/>
    <p:sldLayoutId id="2147483706" r:id="rId18"/>
    <p:sldLayoutId id="2147483707" r:id="rId19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Što Direktiva donosi hrvatskom gospodarstvu?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01184" cy="1970762"/>
          </a:xfrm>
        </p:spPr>
        <p:txBody>
          <a:bodyPr/>
          <a:lstStyle/>
          <a:p>
            <a:r>
              <a:rPr lang="en-US" dirty="0"/>
              <a:t>Filip Hitrec</a:t>
            </a:r>
            <a:r>
              <a:rPr lang="hr-HR" dirty="0"/>
              <a:t>, EY</a:t>
            </a:r>
            <a:endParaRPr lang="en-US" dirty="0"/>
          </a:p>
          <a:p>
            <a:endParaRPr lang="hr-HR" dirty="0"/>
          </a:p>
          <a:p>
            <a:endParaRPr lang="en-GB" dirty="0"/>
          </a:p>
          <a:p>
            <a:pPr lvl="1"/>
            <a:r>
              <a:rPr lang="hr-HR" dirty="0"/>
              <a:t>5. listopada 2016.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734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Sažetak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Globalni trendovi</a:t>
            </a:r>
          </a:p>
          <a:p>
            <a:endParaRPr lang="hr-HR" dirty="0"/>
          </a:p>
          <a:p>
            <a:r>
              <a:rPr lang="hr-HR" dirty="0"/>
              <a:t>Dva aspekta razmatranja održivog razvoja</a:t>
            </a:r>
          </a:p>
          <a:p>
            <a:endParaRPr lang="hr-HR" dirty="0"/>
          </a:p>
          <a:p>
            <a:r>
              <a:rPr lang="hr-HR" dirty="0"/>
              <a:t>Nefinancijsko izvještavanje</a:t>
            </a:r>
          </a:p>
          <a:p>
            <a:endParaRPr lang="hr-HR" dirty="0"/>
          </a:p>
          <a:p>
            <a:r>
              <a:rPr lang="hr-HR" dirty="0"/>
              <a:t>Usporedba sa financijskim izvještavanjem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102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3329"/>
          <a:stretch/>
        </p:blipFill>
        <p:spPr>
          <a:xfrm>
            <a:off x="0" y="1"/>
            <a:ext cx="9144000" cy="6838950"/>
          </a:xfrm>
          <a:prstGeom prst="rect">
            <a:avLst/>
          </a:prstGeom>
        </p:spPr>
      </p:pic>
      <p:sp>
        <p:nvSpPr>
          <p:cNvPr id="7" name="Text Placeholder 1"/>
          <p:cNvSpPr txBox="1">
            <a:spLocks/>
          </p:cNvSpPr>
          <p:nvPr/>
        </p:nvSpPr>
        <p:spPr>
          <a:xfrm>
            <a:off x="43115" y="-216987"/>
            <a:ext cx="4889480" cy="1631216"/>
          </a:xfrm>
          <a:prstGeom prst="rect">
            <a:avLst/>
          </a:prstGeom>
        </p:spPr>
        <p:txBody>
          <a:bodyPr wrap="none">
            <a:spAutoFit/>
          </a:bodyPr>
          <a:lstStyle>
            <a:lvl1pPr marL="356616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13232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069848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1426464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783080" indent="-356616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E600"/>
              </a:buClr>
              <a:buFont typeface="Arial" pitchFamily="34" charset="0"/>
              <a:buNone/>
            </a:pPr>
            <a:r>
              <a:rPr lang="en-US" sz="10000" b="1" dirty="0">
                <a:solidFill>
                  <a:srgbClr val="FFE600"/>
                </a:solidFill>
                <a:latin typeface="Arial"/>
              </a:rPr>
              <a:t>Agenda</a:t>
            </a:r>
            <a:endParaRPr lang="en-IN" sz="10000" b="1" dirty="0">
              <a:solidFill>
                <a:srgbClr val="FFE600"/>
              </a:solidFill>
              <a:latin typeface="Arial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242314" y="1631217"/>
            <a:ext cx="7566662" cy="24915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en-US"/>
            </a:defPPr>
            <a:lvl1pPr marL="0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5028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0052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5081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0109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5133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0158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5189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0213" algn="l" defTabSz="9100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818557">
              <a:spcAft>
                <a:spcPts val="1077"/>
              </a:spcAft>
              <a:buFont typeface="Arial" panose="020B0604020202020204" pitchFamily="34" charset="0"/>
              <a:buChar char="•"/>
              <a:defRPr/>
            </a:pPr>
            <a:r>
              <a:rPr lang="hr-HR" sz="2600" b="1" dirty="0">
                <a:solidFill>
                  <a:srgbClr val="FFFFFF"/>
                </a:solidFill>
                <a:latin typeface="EYInterstate" panose="02000503020000020004" pitchFamily="2" charset="0"/>
                <a:cs typeface="Arial" panose="020B0604020202020204" pitchFamily="34" charset="0"/>
              </a:rPr>
              <a:t>Globalni trendovi</a:t>
            </a:r>
          </a:p>
          <a:p>
            <a:pPr marL="457200" indent="-457200" defTabSz="818557">
              <a:spcAft>
                <a:spcPts val="1077"/>
              </a:spcAft>
              <a:buFont typeface="Arial" panose="020B0604020202020204" pitchFamily="34" charset="0"/>
              <a:buChar char="•"/>
              <a:defRPr/>
            </a:pPr>
            <a:r>
              <a:rPr lang="hr-HR" sz="2600" b="1" dirty="0">
                <a:solidFill>
                  <a:srgbClr val="FFFFFF"/>
                </a:solidFill>
                <a:latin typeface="EYInterstate" panose="02000503020000020004" pitchFamily="2" charset="0"/>
                <a:cs typeface="Arial" panose="020B0604020202020204" pitchFamily="34" charset="0"/>
              </a:rPr>
              <a:t>Dva aspekta razmatranja održivog razvoja</a:t>
            </a:r>
          </a:p>
          <a:p>
            <a:pPr marL="457200" indent="-457200" defTabSz="818557">
              <a:spcAft>
                <a:spcPts val="1077"/>
              </a:spcAft>
              <a:buFont typeface="Arial" panose="020B0604020202020204" pitchFamily="34" charset="0"/>
              <a:buChar char="•"/>
              <a:defRPr/>
            </a:pPr>
            <a:r>
              <a:rPr lang="hr-HR" sz="2600" b="1" dirty="0">
                <a:solidFill>
                  <a:srgbClr val="FFFFFF"/>
                </a:solidFill>
                <a:latin typeface="EYInterstate" panose="02000503020000020004" pitchFamily="2" charset="0"/>
                <a:cs typeface="Arial" panose="020B0604020202020204" pitchFamily="34" charset="0"/>
              </a:rPr>
              <a:t>Nefinancijsko izvještavanje</a:t>
            </a:r>
          </a:p>
          <a:p>
            <a:pPr marL="457200" indent="-457200" defTabSz="818557">
              <a:spcAft>
                <a:spcPts val="1077"/>
              </a:spcAft>
              <a:buFont typeface="Arial" panose="020B0604020202020204" pitchFamily="34" charset="0"/>
              <a:buChar char="•"/>
              <a:defRPr/>
            </a:pPr>
            <a:r>
              <a:rPr lang="hr-HR" sz="2600" b="1" dirty="0">
                <a:solidFill>
                  <a:srgbClr val="FFFFFF"/>
                </a:solidFill>
                <a:latin typeface="EYInterstate" panose="02000503020000020004" pitchFamily="2" charset="0"/>
                <a:cs typeface="Arial" panose="020B0604020202020204" pitchFamily="34" charset="0"/>
              </a:rPr>
              <a:t>Usporedba sa financijskim izvještavanjem</a:t>
            </a:r>
            <a:br>
              <a:rPr lang="hr-HR" sz="2600" b="1" dirty="0">
                <a:solidFill>
                  <a:srgbClr val="FFFFFF"/>
                </a:solidFill>
                <a:latin typeface="EYInterstate" panose="02000503020000020004" pitchFamily="2" charset="0"/>
                <a:cs typeface="Arial" panose="020B0604020202020204" pitchFamily="34" charset="0"/>
              </a:rPr>
            </a:br>
            <a:endParaRPr lang="hr-HR" sz="2600" b="1" dirty="0">
              <a:solidFill>
                <a:srgbClr val="FFFFFF"/>
              </a:solidFill>
              <a:latin typeface="EYInterstate" panose="02000503020000020004" pitchFamily="2" charset="0"/>
              <a:cs typeface="Arial" panose="020B0604020202020204" pitchFamily="34" charset="0"/>
            </a:endParaRPr>
          </a:p>
          <a:p>
            <a:pPr defTabSz="818557">
              <a:spcAft>
                <a:spcPts val="1077"/>
              </a:spcAft>
              <a:defRPr/>
            </a:pPr>
            <a:endParaRPr lang="hr-HR" sz="2600" b="1" dirty="0">
              <a:solidFill>
                <a:srgbClr val="FFFFFF"/>
              </a:solidFill>
              <a:latin typeface="EYInterstate" panose="02000503020000020004" pitchFamily="2" charset="0"/>
              <a:cs typeface="Arial" panose="020B0604020202020204" pitchFamily="34" charset="0"/>
            </a:endParaRPr>
          </a:p>
          <a:p>
            <a:pPr defTabSz="818557">
              <a:spcAft>
                <a:spcPts val="1077"/>
              </a:spcAft>
              <a:defRPr/>
            </a:pPr>
            <a:endParaRPr lang="en-US" sz="2600" b="1" dirty="0">
              <a:solidFill>
                <a:srgbClr val="FFFFFF"/>
              </a:solidFill>
              <a:latin typeface="EYInterstate" panose="02000503020000020004" pitchFamily="2" charset="0"/>
              <a:cs typeface="Arial" panose="020B0604020202020204" pitchFamily="34" charset="0"/>
            </a:endParaRPr>
          </a:p>
          <a:p>
            <a:pPr defTabSz="818557">
              <a:spcAft>
                <a:spcPts val="1077"/>
              </a:spcAft>
              <a:defRPr/>
            </a:pPr>
            <a:endParaRPr lang="en-US" sz="2600" b="1" dirty="0">
              <a:solidFill>
                <a:srgbClr val="FFFFFF"/>
              </a:solidFill>
              <a:latin typeface="EYInterstate" panose="0200050302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2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Globalni trendovi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000" dirty="0"/>
              <a:t>Sve veća važnost za izvještavanjem</a:t>
            </a:r>
          </a:p>
          <a:p>
            <a:pPr lvl="0"/>
            <a:endParaRPr lang="hr-HR" sz="2000" dirty="0"/>
          </a:p>
          <a:p>
            <a:pPr lvl="0"/>
            <a:r>
              <a:rPr lang="hr-HR" sz="2000" dirty="0"/>
              <a:t>Ne izvještavanje - mogući negativni utjecaji na:</a:t>
            </a:r>
          </a:p>
          <a:p>
            <a:pPr lvl="1"/>
            <a:r>
              <a:rPr lang="hr-HR" sz="1600" dirty="0"/>
              <a:t>Poslovanje društava</a:t>
            </a:r>
          </a:p>
          <a:p>
            <a:pPr lvl="1"/>
            <a:r>
              <a:rPr lang="hr-HR" sz="1600" dirty="0"/>
              <a:t>Reputaciju / brand</a:t>
            </a:r>
          </a:p>
          <a:p>
            <a:pPr lvl="1"/>
            <a:r>
              <a:rPr lang="hr-HR" sz="1600" dirty="0"/>
              <a:t>Mogućnost prikupljanja kapitala</a:t>
            </a:r>
          </a:p>
          <a:p>
            <a:pPr lvl="1"/>
            <a:endParaRPr lang="hr-HR" sz="1600" dirty="0"/>
          </a:p>
          <a:p>
            <a:pPr lvl="0"/>
            <a:r>
              <a:rPr lang="hr-HR" sz="2000" dirty="0"/>
              <a:t>Sve veća zainteresiranost Uprava i direktora za održivim razvojem</a:t>
            </a:r>
          </a:p>
          <a:p>
            <a:pPr lvl="0"/>
            <a:endParaRPr lang="hr-HR" sz="2000" dirty="0"/>
          </a:p>
          <a:p>
            <a:pPr lvl="0"/>
            <a:r>
              <a:rPr lang="hr-HR" sz="2000" dirty="0"/>
              <a:t>Rastuća potreba i zainteresiranost za podacima od strane investitora i ostalih dionika</a:t>
            </a:r>
          </a:p>
          <a:p>
            <a:pPr lvl="0"/>
            <a:endParaRPr lang="hr-HR" sz="2000" dirty="0"/>
          </a:p>
          <a:p>
            <a:pPr lvl="0"/>
            <a:r>
              <a:rPr lang="hr-HR" sz="2000" dirty="0"/>
              <a:t>Među dionicima najveći rast interesa kod </a:t>
            </a:r>
            <a:r>
              <a:rPr lang="hr-HR" sz="2000" b="1" dirty="0"/>
              <a:t>kupaca</a:t>
            </a:r>
            <a:endParaRPr lang="hr-HR" sz="20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Dva aspekta razmatranja održivog razvoja</a:t>
            </a:r>
            <a:br>
              <a:rPr lang="hr-HR" dirty="0"/>
            </a:br>
            <a:endParaRPr lang="hr-HR" dirty="0"/>
          </a:p>
        </p:txBody>
      </p:sp>
      <p:sp>
        <p:nvSpPr>
          <p:cNvPr id="6" name="Ellipse 19"/>
          <p:cNvSpPr/>
          <p:nvPr/>
        </p:nvSpPr>
        <p:spPr bwMode="gray">
          <a:xfrm>
            <a:off x="784664" y="1986561"/>
            <a:ext cx="3196129" cy="3196128"/>
          </a:xfrm>
          <a:prstGeom prst="ellipse">
            <a:avLst/>
          </a:prstGeom>
          <a:solidFill>
            <a:srgbClr val="F0F0F0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0" r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80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01</a:t>
            </a:r>
            <a:endParaRPr kumimoji="0" lang="hr-HR" sz="72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ad 17"/>
          <p:cNvSpPr/>
          <p:nvPr/>
        </p:nvSpPr>
        <p:spPr bwMode="gray">
          <a:xfrm>
            <a:off x="566578" y="1579284"/>
            <a:ext cx="3777493" cy="3777490"/>
          </a:xfrm>
          <a:prstGeom prst="donut">
            <a:avLst>
              <a:gd name="adj" fmla="val 11430"/>
            </a:avLst>
          </a:prstGeom>
          <a:solidFill>
            <a:srgbClr val="808080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hteck 24"/>
          <p:cNvSpPr/>
          <p:nvPr/>
        </p:nvSpPr>
        <p:spPr bwMode="gray">
          <a:xfrm>
            <a:off x="2438467" y="2546785"/>
            <a:ext cx="1304858" cy="1978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spcAft>
                <a:spcPts val="800"/>
              </a:spcAft>
              <a:defRPr/>
            </a:pPr>
            <a:r>
              <a:rPr lang="hr-HR" sz="1400" b="1" kern="0" dirty="0">
                <a:solidFill>
                  <a:srgbClr val="808080"/>
                </a:solidFill>
              </a:rPr>
              <a:t>Izvještavanje</a:t>
            </a:r>
          </a:p>
          <a:p>
            <a:pPr lvl="0">
              <a:lnSpc>
                <a:spcPct val="95000"/>
              </a:lnSpc>
              <a:spcAft>
                <a:spcPts val="800"/>
              </a:spcAft>
              <a:defRPr/>
            </a:pPr>
            <a:r>
              <a:rPr lang="hr-HR" sz="1200" kern="0" dirty="0">
                <a:solidFill>
                  <a:srgbClr val="404040"/>
                </a:solidFill>
              </a:rPr>
              <a:t>Služi za mjerenje različitih elemenata koji su kritični za efikasno poslovanje bazirano na održivosti</a:t>
            </a:r>
          </a:p>
        </p:txBody>
      </p:sp>
      <p:sp>
        <p:nvSpPr>
          <p:cNvPr id="9" name="Rechteck 38"/>
          <p:cNvSpPr/>
          <p:nvPr/>
        </p:nvSpPr>
        <p:spPr bwMode="gray">
          <a:xfrm>
            <a:off x="2418066" y="2184070"/>
            <a:ext cx="27219" cy="25679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Ellipse 19"/>
          <p:cNvSpPr/>
          <p:nvPr/>
        </p:nvSpPr>
        <p:spPr bwMode="gray">
          <a:xfrm>
            <a:off x="5130568" y="1986561"/>
            <a:ext cx="3196129" cy="3196128"/>
          </a:xfrm>
          <a:prstGeom prst="ellipse">
            <a:avLst/>
          </a:prstGeom>
          <a:solidFill>
            <a:srgbClr val="F0F0F0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lIns="0" r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80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02</a:t>
            </a:r>
            <a:endParaRPr kumimoji="0" lang="hr-HR" sz="72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ad 17"/>
          <p:cNvSpPr/>
          <p:nvPr/>
        </p:nvSpPr>
        <p:spPr bwMode="gray">
          <a:xfrm>
            <a:off x="4912482" y="1579284"/>
            <a:ext cx="3777493" cy="3777490"/>
          </a:xfrm>
          <a:prstGeom prst="donut">
            <a:avLst>
              <a:gd name="adj" fmla="val 11430"/>
            </a:avLst>
          </a:prstGeom>
          <a:solidFill>
            <a:srgbClr val="FFE600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hteck 24"/>
          <p:cNvSpPr/>
          <p:nvPr/>
        </p:nvSpPr>
        <p:spPr bwMode="gray">
          <a:xfrm>
            <a:off x="6784371" y="2546785"/>
            <a:ext cx="1211249" cy="2153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spcAft>
                <a:spcPts val="800"/>
              </a:spcAft>
              <a:defRPr/>
            </a:pPr>
            <a:r>
              <a:rPr lang="hr-HR" sz="1400" b="1" kern="0" dirty="0">
                <a:solidFill>
                  <a:srgbClr val="808080"/>
                </a:solidFill>
              </a:rPr>
              <a:t>Strategija </a:t>
            </a:r>
            <a:endParaRPr kumimoji="0" lang="hr-HR" sz="1400" b="1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</a:endParaRPr>
          </a:p>
          <a:p>
            <a:pPr lvl="0">
              <a:lnSpc>
                <a:spcPct val="95000"/>
              </a:lnSpc>
              <a:spcAft>
                <a:spcPts val="800"/>
              </a:spcAft>
              <a:defRPr/>
            </a:pPr>
            <a:r>
              <a:rPr lang="hr-HR" sz="1200" kern="0" dirty="0">
                <a:solidFill>
                  <a:srgbClr val="404040"/>
                </a:solidFill>
              </a:rPr>
              <a:t>Stvaranje kompetitivne prednosti u svijetu / poslovanju koje se mijenja sa nestašicom resursa i klimatskim promjenama </a:t>
            </a:r>
          </a:p>
        </p:txBody>
      </p:sp>
      <p:sp>
        <p:nvSpPr>
          <p:cNvPr id="13" name="Rechteck 38"/>
          <p:cNvSpPr/>
          <p:nvPr/>
        </p:nvSpPr>
        <p:spPr bwMode="gray">
          <a:xfrm>
            <a:off x="6763970" y="2184070"/>
            <a:ext cx="27219" cy="25679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93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Nefinancijsko izvještavanje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916479"/>
          </a:xfrm>
        </p:spPr>
        <p:txBody>
          <a:bodyPr/>
          <a:lstStyle/>
          <a:p>
            <a:pPr lvl="0"/>
            <a:r>
              <a:rPr lang="hr-HR" sz="2000" dirty="0"/>
              <a:t>Kritični prvi korak u implementaciji strategije</a:t>
            </a:r>
          </a:p>
          <a:p>
            <a:pPr lvl="0"/>
            <a:endParaRPr lang="hr-HR" sz="2000" dirty="0"/>
          </a:p>
          <a:p>
            <a:pPr lvl="0"/>
            <a:r>
              <a:rPr lang="hr-HR" sz="2000" dirty="0"/>
              <a:t>Pomaže društvima razumjeti:</a:t>
            </a:r>
          </a:p>
          <a:p>
            <a:pPr lvl="1"/>
            <a:r>
              <a:rPr lang="hr-HR" sz="1600" dirty="0"/>
              <a:t>Utjecaj održivog razvoja na dionike (kupci, zajednica, dioničari,...)</a:t>
            </a:r>
          </a:p>
          <a:p>
            <a:pPr lvl="1"/>
            <a:r>
              <a:rPr lang="hr-HR" sz="1600" dirty="0"/>
              <a:t>Načine kako smanjiti negativni utjecaj na ekonomiju, društvo i okoliš</a:t>
            </a:r>
          </a:p>
          <a:p>
            <a:pPr lvl="0"/>
            <a:endParaRPr lang="hr-HR" sz="2000" dirty="0"/>
          </a:p>
          <a:p>
            <a:pPr lvl="0"/>
            <a:r>
              <a:rPr lang="hr-HR" sz="2000" dirty="0"/>
              <a:t>Prednosti regulative na izvještavanje</a:t>
            </a:r>
          </a:p>
          <a:p>
            <a:pPr lvl="1"/>
            <a:r>
              <a:rPr lang="hr-HR" sz="1600" dirty="0"/>
              <a:t>Veći naglasak na važnost samog izvještavanja</a:t>
            </a:r>
          </a:p>
          <a:p>
            <a:pPr lvl="1"/>
            <a:r>
              <a:rPr lang="hr-HR" sz="1600" dirty="0"/>
              <a:t>Povećana popularnost</a:t>
            </a:r>
          </a:p>
          <a:p>
            <a:pPr lvl="1"/>
            <a:r>
              <a:rPr lang="hr-HR" sz="1600" dirty="0"/>
              <a:t>Standardizirano izvještavanje olakšava usporedivost, a time i</a:t>
            </a:r>
          </a:p>
          <a:p>
            <a:pPr lvl="1"/>
            <a:r>
              <a:rPr lang="hr-HR" sz="1600" dirty="0"/>
              <a:t>Veći značaj pojedinih indikatora (jer postaju više usporedivi)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232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Nefinancijsko izvještavanje (nastavak)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000" dirty="0"/>
              <a:t>Razlozi izvještavanja</a:t>
            </a:r>
          </a:p>
          <a:p>
            <a:pPr lvl="1"/>
            <a:r>
              <a:rPr lang="hr-HR" sz="1600" dirty="0"/>
              <a:t>Etički</a:t>
            </a:r>
          </a:p>
          <a:p>
            <a:pPr lvl="1"/>
            <a:r>
              <a:rPr lang="hr-HR" sz="1600" dirty="0"/>
              <a:t>Poslovni</a:t>
            </a:r>
          </a:p>
          <a:p>
            <a:pPr marL="356616" lvl="1" indent="0">
              <a:buNone/>
            </a:pPr>
            <a:endParaRPr lang="hr-HR" sz="1600" dirty="0"/>
          </a:p>
          <a:p>
            <a:r>
              <a:rPr lang="hr-HR" sz="2000" dirty="0"/>
              <a:t>Važnost uključivanja Uprava i direktora u izvještavanje i procese vezane za isto; uspostavljanje procesa </a:t>
            </a:r>
          </a:p>
          <a:p>
            <a:r>
              <a:rPr lang="hr-HR" sz="2000" dirty="0"/>
              <a:t>Rezultirati sa organizacijskim promjenama</a:t>
            </a:r>
          </a:p>
          <a:p>
            <a:r>
              <a:rPr lang="hr-HR" sz="2000" dirty="0"/>
              <a:t>Opseg</a:t>
            </a:r>
          </a:p>
          <a:p>
            <a:pPr lvl="1"/>
            <a:r>
              <a:rPr lang="hr-HR" sz="1600" dirty="0"/>
              <a:t>Na razini poduzeća; u usporedbi sa </a:t>
            </a:r>
          </a:p>
          <a:p>
            <a:pPr lvl="1"/>
            <a:r>
              <a:rPr lang="hr-HR" sz="1600" dirty="0"/>
              <a:t>Izvještavanje koje uključuje i dobavljače te kupce („</a:t>
            </a:r>
            <a:r>
              <a:rPr lang="hr-HR" sz="1600" dirty="0" err="1"/>
              <a:t>Supply</a:t>
            </a:r>
            <a:r>
              <a:rPr lang="hr-HR" sz="1600" dirty="0"/>
              <a:t> </a:t>
            </a:r>
            <a:r>
              <a:rPr lang="hr-HR" sz="1600" dirty="0" err="1"/>
              <a:t>chain</a:t>
            </a:r>
            <a:r>
              <a:rPr lang="hr-HR" sz="1600" dirty="0"/>
              <a:t>“)</a:t>
            </a:r>
          </a:p>
          <a:p>
            <a:endParaRPr lang="hr-HR" sz="2000" dirty="0"/>
          </a:p>
          <a:p>
            <a:pPr lvl="0"/>
            <a:r>
              <a:rPr lang="hr-HR" sz="2000" dirty="0"/>
              <a:t>Podaci koji se izvještavaju</a:t>
            </a:r>
          </a:p>
          <a:p>
            <a:pPr lvl="1"/>
            <a:r>
              <a:rPr lang="hr-HR" sz="1600" dirty="0"/>
              <a:t>Povijesni podaci (lakši za prikupiti, pouzdaniji)</a:t>
            </a:r>
          </a:p>
          <a:p>
            <a:pPr lvl="1"/>
            <a:r>
              <a:rPr lang="hr-HR" sz="1600" dirty="0"/>
              <a:t>Budući trendovi (pokazuju trend kretanja pojedinog indikatora)</a:t>
            </a:r>
          </a:p>
        </p:txBody>
      </p:sp>
    </p:spTree>
    <p:extLst>
      <p:ext uri="{BB962C8B-B14F-4D97-AF65-F5344CB8AC3E}">
        <p14:creationId xmlns:p14="http://schemas.microsoft.com/office/powerpoint/2010/main" val="309587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Nefinancijsko izvještavanje (nastavak)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000" dirty="0"/>
              <a:t>Zaduženi za izvještavanje</a:t>
            </a:r>
          </a:p>
          <a:p>
            <a:pPr lvl="1"/>
            <a:r>
              <a:rPr lang="hr-HR" sz="1600" dirty="0"/>
              <a:t>Odjel koji se bavi održivosti</a:t>
            </a:r>
          </a:p>
          <a:p>
            <a:pPr lvl="1"/>
            <a:r>
              <a:rPr lang="hr-HR" sz="1600" dirty="0"/>
              <a:t>Odjel marketinga / Odjel odnosa sa javnošću</a:t>
            </a:r>
          </a:p>
          <a:p>
            <a:pPr lvl="1"/>
            <a:r>
              <a:rPr lang="hr-HR" sz="1600" dirty="0"/>
              <a:t>Odjel financija (i računovodstva)</a:t>
            </a:r>
          </a:p>
          <a:p>
            <a:pPr lvl="0"/>
            <a:endParaRPr lang="hr-HR" sz="2000" dirty="0"/>
          </a:p>
          <a:p>
            <a:pPr lvl="0"/>
            <a:r>
              <a:rPr lang="hr-HR" sz="2000" dirty="0"/>
              <a:t>Cilj</a:t>
            </a:r>
          </a:p>
          <a:p>
            <a:pPr lvl="1"/>
            <a:r>
              <a:rPr lang="hr-HR" sz="1600" dirty="0"/>
              <a:t>Alat za strateško planiranje</a:t>
            </a:r>
          </a:p>
          <a:p>
            <a:pPr lvl="1"/>
            <a:r>
              <a:rPr lang="hr-HR" sz="1600" dirty="0"/>
              <a:t>Odgovor na zahtjeve dionika (k</a:t>
            </a:r>
            <a:r>
              <a:rPr lang="hr-HR" sz="1600" i="1" dirty="0"/>
              <a:t>upaca</a:t>
            </a:r>
            <a:r>
              <a:rPr lang="hr-HR" sz="1600" dirty="0"/>
              <a:t>)</a:t>
            </a:r>
          </a:p>
          <a:p>
            <a:pPr lvl="1"/>
            <a:r>
              <a:rPr lang="hr-HR" sz="1600" dirty="0"/>
              <a:t>Identifikacija rizika</a:t>
            </a:r>
          </a:p>
          <a:p>
            <a:pPr lvl="1"/>
            <a:r>
              <a:rPr lang="hr-HR" sz="1600" dirty="0"/>
              <a:t>Transparentnost</a:t>
            </a:r>
          </a:p>
          <a:p>
            <a:pPr lvl="1"/>
            <a:r>
              <a:rPr lang="hr-HR" sz="1600" dirty="0"/>
              <a:t>Identificiranje ušteda u troškovima</a:t>
            </a:r>
          </a:p>
          <a:p>
            <a:pPr lvl="1"/>
            <a:endParaRPr lang="hr-HR" sz="1600" dirty="0"/>
          </a:p>
          <a:p>
            <a:r>
              <a:rPr lang="hr-HR" sz="2000" dirty="0"/>
              <a:t>Ciljevi vezani za nefinancijske podatke teže su mjerljivi i manje opipljivi te se teže se ispunjavaju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117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sa financijskim izvještavanjem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Usklađenost i usporedivost podataka</a:t>
            </a:r>
          </a:p>
          <a:p>
            <a:endParaRPr lang="hr-HR" dirty="0"/>
          </a:p>
          <a:p>
            <a:r>
              <a:rPr lang="hr-HR" dirty="0"/>
              <a:t>Ukomponiranost izvještavanja u procese</a:t>
            </a:r>
          </a:p>
          <a:p>
            <a:endParaRPr lang="hr-HR" dirty="0"/>
          </a:p>
          <a:p>
            <a:r>
              <a:rPr lang="hr-HR" dirty="0"/>
              <a:t>Korištenje u strateško planiranje</a:t>
            </a:r>
          </a:p>
          <a:p>
            <a:endParaRPr lang="hr-HR" dirty="0"/>
          </a:p>
          <a:p>
            <a:r>
              <a:rPr lang="hr-HR" dirty="0"/>
              <a:t>Revizija - transparentnost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601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i odgovori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15000" dirty="0"/>
              <a:t>?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4520499"/>
      </p:ext>
    </p:extLst>
  </p:cSld>
  <p:clrMapOvr>
    <a:masterClrMapping/>
  </p:clrMapOvr>
</p:sld>
</file>

<file path=ppt/theme/theme1.xml><?xml version="1.0" encoding="utf-8"?>
<a:theme xmlns:a="http://schemas.openxmlformats.org/drawingml/2006/main" name="EY regular presentation 2015 v1">
  <a:themeElements>
    <a:clrScheme name="EY light print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EY light projection">
  <a:themeElements>
    <a:clrScheme name="EY light projection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EY dark print">
  <a:themeElements>
    <a:clrScheme name="EY dark print">
      <a:dk1>
        <a:srgbClr val="FFFFFF"/>
      </a:dk1>
      <a:lt1>
        <a:srgbClr val="FFFFFF"/>
      </a:lt1>
      <a:dk2>
        <a:srgbClr val="333333"/>
      </a:dk2>
      <a:lt2>
        <a:srgbClr val="FFE60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4.xml><?xml version="1.0" encoding="utf-8"?>
<a:theme xmlns:a="http://schemas.openxmlformats.org/drawingml/2006/main" name="EY dark projection">
  <a:themeElements>
    <a:clrScheme name="EY dark projection">
      <a:dk1>
        <a:srgbClr val="FFFFFF"/>
      </a:dk1>
      <a:lt1>
        <a:srgbClr val="FFFFFF"/>
      </a:lt1>
      <a:dk2>
        <a:srgbClr val="333333"/>
      </a:dk2>
      <a:lt2>
        <a:srgbClr val="FFD20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baseline="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 regular presentation 2015 v1</Template>
  <TotalTime>0</TotalTime>
  <Words>351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EYInterstate</vt:lpstr>
      <vt:lpstr>EY regular presentation 2015 v1</vt:lpstr>
      <vt:lpstr>EY light projection</vt:lpstr>
      <vt:lpstr>EY dark print</vt:lpstr>
      <vt:lpstr>EY dark projection</vt:lpstr>
      <vt:lpstr>Što Direktiva donosi hrvatskom gospodarstvu?</vt:lpstr>
      <vt:lpstr>PowerPoint Presentation</vt:lpstr>
      <vt:lpstr>Globalni trendovi</vt:lpstr>
      <vt:lpstr>Dva aspekta razmatranja održivog razvoja </vt:lpstr>
      <vt:lpstr>Nefinancijsko izvještavanje</vt:lpstr>
      <vt:lpstr>Nefinancijsko izvještavanje (nastavak)</vt:lpstr>
      <vt:lpstr>Nefinancijsko izvještavanje (nastavak)</vt:lpstr>
      <vt:lpstr>Usporedba sa financijskim izvještavanjem</vt:lpstr>
      <vt:lpstr>Pitanja i odgovori</vt:lpstr>
      <vt:lpstr>Sažetak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2016-03-16T11:05:43Z</dcterms:created>
  <dcterms:modified xsi:type="dcterms:W3CDTF">2016-10-05T05:46:40Z</dcterms:modified>
  <cp:contentStatus/>
</cp:coreProperties>
</file>